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handoutMasterIdLst>
    <p:handoutMasterId r:id="rId16"/>
  </p:handoutMasterIdLst>
  <p:sldIdLst>
    <p:sldId id="317" r:id="rId2"/>
    <p:sldId id="278" r:id="rId3"/>
    <p:sldId id="306" r:id="rId4"/>
    <p:sldId id="266" r:id="rId5"/>
    <p:sldId id="330" r:id="rId6"/>
    <p:sldId id="331" r:id="rId7"/>
    <p:sldId id="332" r:id="rId8"/>
    <p:sldId id="335" r:id="rId9"/>
    <p:sldId id="333" r:id="rId10"/>
    <p:sldId id="334" r:id="rId11"/>
    <p:sldId id="336" r:id="rId12"/>
    <p:sldId id="337" r:id="rId13"/>
    <p:sldId id="338" r:id="rId14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69300" autoAdjust="0"/>
  </p:normalViewPr>
  <p:slideViewPr>
    <p:cSldViewPr>
      <p:cViewPr varScale="1">
        <p:scale>
          <a:sx n="69" d="100"/>
          <a:sy n="69" d="100"/>
        </p:scale>
        <p:origin x="186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36E24-4BAB-4A47-94BF-3E45A0A58783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8238F-F649-4A96-B247-C13BACD280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7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0DD88-3794-45C1-99EC-D3123CEAE12C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4B6FD-FD4F-4FB5-AD3A-A04D55CB02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92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81B3D-9F94-4BB1-A774-4E9846C9FBAE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90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81B3D-9F94-4BB1-A774-4E9846C9FBA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191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81B3D-9F94-4BB1-A774-4E9846C9FBA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58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81B3D-9F94-4BB1-A774-4E9846C9FBA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75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81B3D-9F94-4BB1-A774-4E9846C9FBA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82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81B3D-9F94-4BB1-A774-4E9846C9FBA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07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81B3D-9F94-4BB1-A774-4E9846C9FBA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388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81B3D-9F94-4BB1-A774-4E9846C9FBA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62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81B3D-9F94-4BB1-A774-4E9846C9FBA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707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81B3D-9F94-4BB1-A774-4E9846C9FBA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096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81B3D-9F94-4BB1-A774-4E9846C9FBA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45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5E2E-B771-4CFE-8D01-CB4C87DB705F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837-28FE-4CC4-93F9-FB574CB92C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30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5E2E-B771-4CFE-8D01-CB4C87DB705F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837-28FE-4CC4-93F9-FB574CB92C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25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5E2E-B771-4CFE-8D01-CB4C87DB705F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837-28FE-4CC4-93F9-FB574CB92C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01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5E2E-B771-4CFE-8D01-CB4C87DB705F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837-28FE-4CC4-93F9-FB574CB92C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43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5E2E-B771-4CFE-8D01-CB4C87DB705F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837-28FE-4CC4-93F9-FB574CB92C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11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5E2E-B771-4CFE-8D01-CB4C87DB705F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837-28FE-4CC4-93F9-FB574CB92C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52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5E2E-B771-4CFE-8D01-CB4C87DB705F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837-28FE-4CC4-93F9-FB574CB92C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28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5E2E-B771-4CFE-8D01-CB4C87DB705F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837-28FE-4CC4-93F9-FB574CB92C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0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5E2E-B771-4CFE-8D01-CB4C87DB705F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837-28FE-4CC4-93F9-FB574CB92C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5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5E2E-B771-4CFE-8D01-CB4C87DB705F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837-28FE-4CC4-93F9-FB574CB92C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92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5E2E-B771-4CFE-8D01-CB4C87DB705F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837-28FE-4CC4-93F9-FB574CB92C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10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95E2E-B771-4CFE-8D01-CB4C87DB705F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2837-28FE-4CC4-93F9-FB574CB92C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22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limaatagenda.minienm.n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5qYDfRJTx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limate.nasa.gov/interactives/climate-time-machine" TargetMode="External"/><Relationship Id="rId4" Type="http://schemas.openxmlformats.org/officeDocument/2006/relationships/hyperlink" Target="http://data.giss.nasa.gov/gistemp/animations/5year_2y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6" y="19891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6" y="0"/>
            <a:ext cx="9171575" cy="687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835696" y="270892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locatie Boxtel</a:t>
            </a:r>
            <a:endParaRPr lang="nl-NL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3175"/>
            <a:ext cx="7067128" cy="833537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Klimaatverandering!!</a:t>
            </a:r>
            <a:endParaRPr lang="nl-NL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51520" y="650559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locatie Boxtel</a:t>
            </a:r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836712"/>
            <a:ext cx="6751662" cy="56210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3200" dirty="0" smtClean="0"/>
              <a:t> </a:t>
            </a:r>
            <a:endParaRPr lang="nl-NL" sz="1900" dirty="0" smtClean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           Bron: site </a:t>
            </a:r>
            <a:r>
              <a:rPr lang="nl-NL" sz="3200" dirty="0" err="1" smtClean="0"/>
              <a:t>Ecomare</a:t>
            </a:r>
            <a:endParaRPr lang="nl-NL" sz="3200" dirty="0" smtClean="0"/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</a:t>
            </a:r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436" y="1343943"/>
            <a:ext cx="653563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3175"/>
            <a:ext cx="7067128" cy="833537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Klimaattop en </a:t>
            </a:r>
            <a:r>
              <a:rPr lang="nl-NL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nl-N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ederland</a:t>
            </a:r>
            <a:endParaRPr lang="nl-NL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51520" y="650559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locatie Boxtel</a:t>
            </a:r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620688"/>
            <a:ext cx="6751662" cy="58371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-  inzet 170 landen: 40% minder CO2</a:t>
            </a:r>
          </a:p>
          <a:p>
            <a:pPr marL="0" indent="0">
              <a:buNone/>
            </a:pPr>
            <a:r>
              <a:rPr lang="nl-NL" sz="2800" dirty="0"/>
              <a:t> </a:t>
            </a:r>
            <a:r>
              <a:rPr lang="nl-NL" sz="2800" dirty="0" smtClean="0"/>
              <a:t>  in 2030 t.o.v. Kyoto 1990</a:t>
            </a:r>
          </a:p>
          <a:p>
            <a:pPr>
              <a:buFontTx/>
              <a:buChar char="-"/>
            </a:pPr>
            <a:r>
              <a:rPr lang="nl-NL" sz="2800" dirty="0" smtClean="0"/>
              <a:t> wereldwijde stijging T: van 2 gr C naar</a:t>
            </a:r>
          </a:p>
          <a:p>
            <a:pPr marL="0" indent="0">
              <a:buNone/>
            </a:pPr>
            <a:r>
              <a:rPr lang="nl-NL" sz="2800" dirty="0"/>
              <a:t> </a:t>
            </a:r>
            <a:r>
              <a:rPr lang="nl-NL" sz="2800" dirty="0" smtClean="0"/>
              <a:t>  1,5 gr C in 2100</a:t>
            </a:r>
          </a:p>
          <a:p>
            <a:pPr>
              <a:buFontTx/>
              <a:buChar char="-"/>
            </a:pPr>
            <a:r>
              <a:rPr lang="nl-NL" sz="2800" dirty="0"/>
              <a:t>e</a:t>
            </a:r>
            <a:r>
              <a:rPr lang="nl-NL" sz="2800" dirty="0" smtClean="0"/>
              <a:t>erste controle 2023</a:t>
            </a:r>
          </a:p>
          <a:p>
            <a:pPr>
              <a:buFontTx/>
              <a:buChar char="-"/>
            </a:pPr>
            <a:r>
              <a:rPr lang="nl-NL" sz="2800" dirty="0"/>
              <a:t>r</a:t>
            </a:r>
            <a:r>
              <a:rPr lang="nl-NL" sz="2800" dirty="0" smtClean="0"/>
              <a:t>ijke landen ieder jaar 91 miljard euro</a:t>
            </a:r>
          </a:p>
          <a:p>
            <a:pPr>
              <a:buFontTx/>
              <a:buChar char="-"/>
            </a:pPr>
            <a:r>
              <a:rPr lang="nl-NL" sz="2800" dirty="0"/>
              <a:t>g</a:t>
            </a:r>
            <a:r>
              <a:rPr lang="nl-NL" sz="2800" dirty="0" smtClean="0"/>
              <a:t>evolgen opvangen (adaptatie)</a:t>
            </a:r>
          </a:p>
          <a:p>
            <a:pPr marL="0" indent="0">
              <a:buNone/>
            </a:pPr>
            <a:endParaRPr lang="nl-NL" sz="28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pPr>
              <a:buFontTx/>
              <a:buChar char="-"/>
            </a:pPr>
            <a:endParaRPr lang="nl-NL" sz="3200" dirty="0" smtClean="0"/>
          </a:p>
          <a:p>
            <a:pPr>
              <a:buFontTx/>
              <a:buChar char="-"/>
            </a:pPr>
            <a:endParaRPr lang="nl-NL" sz="3200" dirty="0" smtClean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</a:t>
            </a:r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70162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3175"/>
            <a:ext cx="7067128" cy="833537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Klimaattop en </a:t>
            </a:r>
            <a:r>
              <a:rPr lang="nl-NL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nl-N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ederland</a:t>
            </a:r>
            <a:endParaRPr lang="nl-NL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51520" y="650559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locatie Boxtel</a:t>
            </a:r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620688"/>
            <a:ext cx="6751662" cy="58371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/>
              <a:t>-</a:t>
            </a:r>
            <a:r>
              <a:rPr lang="nl-NL" sz="2800" dirty="0" smtClean="0"/>
              <a:t> gevolgen opvangen (adaptatie)</a:t>
            </a:r>
          </a:p>
          <a:p>
            <a:pPr>
              <a:buFontTx/>
              <a:buChar char="-"/>
            </a:pPr>
            <a:r>
              <a:rPr lang="nl-NL" sz="2800" dirty="0"/>
              <a:t>w</a:t>
            </a:r>
            <a:r>
              <a:rPr lang="nl-NL" sz="2800" dirty="0" smtClean="0"/>
              <a:t>aterveiligheid</a:t>
            </a:r>
          </a:p>
          <a:p>
            <a:pPr>
              <a:buFontTx/>
              <a:buChar char="-"/>
            </a:pPr>
            <a:r>
              <a:rPr lang="nl-NL" sz="2800" dirty="0"/>
              <a:t>z</a:t>
            </a:r>
            <a:r>
              <a:rPr lang="nl-NL" sz="2800" dirty="0" smtClean="0"/>
              <a:t>oetwatervoorziening</a:t>
            </a:r>
          </a:p>
          <a:p>
            <a:pPr>
              <a:buFontTx/>
              <a:buChar char="-"/>
            </a:pPr>
            <a:r>
              <a:rPr lang="nl-NL" sz="2800" dirty="0"/>
              <a:t>d</a:t>
            </a:r>
            <a:r>
              <a:rPr lang="nl-NL" sz="2800" dirty="0" smtClean="0"/>
              <a:t>ijkversterking (4,5 – 5 </a:t>
            </a:r>
            <a:r>
              <a:rPr lang="nl-NL" sz="2800" dirty="0" err="1" smtClean="0"/>
              <a:t>mljrd</a:t>
            </a:r>
            <a:r>
              <a:rPr lang="nl-NL" sz="2800" dirty="0" smtClean="0"/>
              <a:t>)</a:t>
            </a:r>
          </a:p>
          <a:p>
            <a:pPr>
              <a:buFontTx/>
              <a:buChar char="-"/>
            </a:pPr>
            <a:r>
              <a:rPr lang="nl-NL" sz="2800" dirty="0"/>
              <a:t>m</a:t>
            </a:r>
            <a:r>
              <a:rPr lang="nl-NL" sz="2800" dirty="0" smtClean="0"/>
              <a:t>eer beplanting steden</a:t>
            </a:r>
          </a:p>
          <a:p>
            <a:pPr>
              <a:buFontTx/>
              <a:buChar char="-"/>
            </a:pPr>
            <a:r>
              <a:rPr lang="nl-NL" sz="2800" dirty="0"/>
              <a:t>d</a:t>
            </a:r>
            <a:r>
              <a:rPr lang="nl-NL" sz="2800" dirty="0" smtClean="0"/>
              <a:t>uurzame energie</a:t>
            </a:r>
          </a:p>
          <a:p>
            <a:pPr>
              <a:buFontTx/>
              <a:buChar char="-"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   </a:t>
            </a:r>
            <a:r>
              <a:rPr lang="nl-NL" sz="2800" dirty="0">
                <a:hlinkClick r:id="rId4"/>
              </a:rPr>
              <a:t>http://klimaatagenda.minienm.nl</a:t>
            </a:r>
            <a:r>
              <a:rPr lang="nl-NL" sz="2800" dirty="0" smtClean="0">
                <a:hlinkClick r:id="rId4"/>
              </a:rPr>
              <a:t>/</a:t>
            </a: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>
              <a:buFontTx/>
              <a:buChar char="-"/>
            </a:pP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  </a:t>
            </a:r>
          </a:p>
          <a:p>
            <a:pPr>
              <a:buFontTx/>
              <a:buChar char="-"/>
            </a:pPr>
            <a:endParaRPr lang="nl-NL" sz="2800" dirty="0" smtClean="0"/>
          </a:p>
          <a:p>
            <a:pPr>
              <a:buFontTx/>
              <a:buChar char="-"/>
            </a:pPr>
            <a:endParaRPr lang="nl-NL" sz="3200" dirty="0" smtClean="0"/>
          </a:p>
          <a:p>
            <a:pPr>
              <a:buFontTx/>
              <a:buChar char="-"/>
            </a:pPr>
            <a:endParaRPr lang="nl-NL" sz="3200" dirty="0" smtClean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</a:t>
            </a:r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5214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3175"/>
            <a:ext cx="7067128" cy="1049561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CO2 footprint     </a:t>
            </a:r>
            <a:endParaRPr lang="nl-NL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51520" y="650559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locatie Boxtel</a:t>
            </a:r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1268760"/>
            <a:ext cx="6751662" cy="51890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- Met de CO2 footprint</a:t>
            </a:r>
          </a:p>
          <a:p>
            <a:pPr>
              <a:buFontTx/>
              <a:buChar char="-"/>
            </a:pP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  </a:t>
            </a:r>
          </a:p>
          <a:p>
            <a:pPr>
              <a:buFontTx/>
              <a:buChar char="-"/>
            </a:pPr>
            <a:endParaRPr lang="nl-NL" sz="2800" dirty="0" smtClean="0"/>
          </a:p>
          <a:p>
            <a:pPr>
              <a:buFontTx/>
              <a:buChar char="-"/>
            </a:pPr>
            <a:endParaRPr lang="nl-NL" sz="3200" dirty="0" smtClean="0"/>
          </a:p>
          <a:p>
            <a:pPr>
              <a:buFontTx/>
              <a:buChar char="-"/>
            </a:pPr>
            <a:endParaRPr lang="nl-NL" sz="3200" dirty="0" smtClean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</a:t>
            </a:r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1487959"/>
            <a:ext cx="105839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HE MD PPP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"/>
            <a:ext cx="9144000" cy="68573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5400600" cy="4798441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nl-N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Duurzaamheid in de CUMELA sector</a:t>
            </a:r>
            <a:br>
              <a:rPr lang="nl-N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nl-N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nl-NL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Loonwerk</a:t>
            </a:r>
            <a:r>
              <a:rPr lang="nl-N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Groen, Grond en Infra niveau 4 </a:t>
            </a:r>
            <a:br>
              <a:rPr lang="nl-NL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nl-N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nl-N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nl-N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51520" y="650559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locatie Boxtel</a:t>
            </a:r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7" y="3616418"/>
            <a:ext cx="2699537" cy="94910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658" y="0"/>
            <a:ext cx="2706637" cy="149138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12776"/>
            <a:ext cx="2699537" cy="193786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4842031"/>
            <a:ext cx="2699792" cy="199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274638"/>
            <a:ext cx="6275040" cy="922114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Algemene omschrijving van het begrip duurzaamheid</a:t>
            </a:r>
            <a:endParaRPr lang="nl-N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553200" y="1773238"/>
            <a:ext cx="2590800" cy="3743325"/>
          </a:xfr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95736" y="1455788"/>
            <a:ext cx="6319614" cy="5049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3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nl-NL" sz="33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“</a:t>
            </a:r>
            <a:r>
              <a:rPr lang="nl-NL" sz="3600" b="1" dirty="0" smtClean="0"/>
              <a:t>Duurzame </a:t>
            </a:r>
            <a:r>
              <a:rPr lang="nl-NL" sz="3600" b="1" dirty="0"/>
              <a:t>ontwikkeling is de ontwikkeling die aansluit op de behoeften van het heden zonder het vermogen van de toekomstige generaties om in hun eigen behoeften te voorzien in gevaar te brengen”</a:t>
            </a:r>
            <a:endParaRPr lang="nl-NL" sz="3300" b="1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Bron: World </a:t>
            </a:r>
            <a:r>
              <a:rPr lang="nl-NL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environment </a:t>
            </a:r>
            <a:r>
              <a:rPr lang="nl-NL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development van de Verenigde Naties </a:t>
            </a:r>
          </a:p>
          <a:p>
            <a:pPr marL="0" indent="0">
              <a:buNone/>
            </a:pP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(rapport “</a:t>
            </a:r>
            <a:r>
              <a:rPr lang="nl-NL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commen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endParaRPr lang="nl-NL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1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www.youtube.com/watch?v=z5qYDfRJTxw</a:t>
            </a:r>
            <a:endParaRPr lang="nl-NL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51520" y="650559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locatie Boxtel</a:t>
            </a:r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3175"/>
            <a:ext cx="7067128" cy="833537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Kyoto verdrag</a:t>
            </a:r>
            <a:endParaRPr lang="nl-NL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51520" y="650559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locatie Boxtel</a:t>
            </a:r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836712"/>
            <a:ext cx="6751662" cy="5621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- 1997 (Kyoto) landen VN besluiten: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       - broeikasgassen -5,2%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       - periode 2008-2012 i.v.m. 1990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- 2005 Kyoto verdrag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       - deelname min. 55 landen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       - min. 55% uitstoot CO2 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- Doel Ned.: -6%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       - Shell en Corus =&gt; emissierechten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- VN: -7% Bush zegt nee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- China en India vrijgesteld</a:t>
            </a:r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4158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75"/>
            <a:ext cx="85518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nl-NL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Kyoto</a:t>
            </a:r>
            <a:endParaRPr lang="nl-NL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51520" y="650559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locatie Boxtel</a:t>
            </a:r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1825625"/>
            <a:ext cx="6751662" cy="4632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smtClean="0"/>
              <a:t> 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200" dirty="0" smtClean="0"/>
              <a:t>CO</a:t>
            </a:r>
            <a:r>
              <a:rPr lang="nl-NL" sz="2400" dirty="0" smtClean="0"/>
              <a:t>2 uitstoot in tonnen per inwoner per land</a:t>
            </a: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90" y="1225004"/>
            <a:ext cx="7417457" cy="40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75"/>
            <a:ext cx="85518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778098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Kyoto</a:t>
            </a:r>
            <a:endParaRPr lang="nl-NL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51520" y="650559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locatie Boxtel</a:t>
            </a:r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1825625"/>
            <a:ext cx="6751662" cy="4632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smtClean="0"/>
              <a:t> 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75011"/>
            <a:ext cx="7427168" cy="423171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206" y="5004600"/>
            <a:ext cx="3058625" cy="12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3175"/>
            <a:ext cx="7067128" cy="833537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Klimaatverdrag/Kyoto II</a:t>
            </a:r>
            <a:endParaRPr lang="nl-NL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51520" y="650559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locatie Boxtel</a:t>
            </a:r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836712"/>
            <a:ext cx="6751662" cy="5621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- 2009 Kopenhagen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       - beëindigen Kyoto 1 in 2012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       - per 2012 “Klimaatverdrag”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- broeikasgasreductie per 2020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       - industrielanden 20-40% minder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       - t.o.v. 1990 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- vanaf 2012 40% energie vervangen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       - periode 5-10 jaar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       - kapitaalsinvestering 30-50 jaar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- China en India vrijgesteld</a:t>
            </a:r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14143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3175"/>
            <a:ext cx="7067128" cy="833537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nl-NL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IPCC</a:t>
            </a:r>
            <a:endParaRPr lang="nl-NL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51520" y="650559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locatie Boxtel</a:t>
            </a:r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836712"/>
            <a:ext cx="6751662" cy="56210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3200" dirty="0" smtClean="0"/>
              <a:t> </a:t>
            </a:r>
            <a:endParaRPr lang="nl-NL" sz="11100" dirty="0" smtClean="0"/>
          </a:p>
          <a:p>
            <a:pPr>
              <a:buFontTx/>
              <a:buChar char="-"/>
            </a:pPr>
            <a:r>
              <a:rPr lang="nl-NL" sz="11100" dirty="0" smtClean="0"/>
              <a:t>VN klimaatpanel met wetenschappers</a:t>
            </a:r>
          </a:p>
          <a:p>
            <a:pPr>
              <a:buFontTx/>
              <a:buChar char="-"/>
            </a:pPr>
            <a:r>
              <a:rPr lang="nl-NL" sz="11100" dirty="0" smtClean="0"/>
              <a:t>Opgericht in 1988</a:t>
            </a:r>
          </a:p>
          <a:p>
            <a:pPr>
              <a:buFontTx/>
              <a:buChar char="-"/>
            </a:pPr>
            <a:r>
              <a:rPr lang="nl-NL" sz="11100" dirty="0" smtClean="0"/>
              <a:t>194 VN lidstaten</a:t>
            </a:r>
          </a:p>
          <a:p>
            <a:pPr>
              <a:buFontTx/>
              <a:buChar char="-"/>
            </a:pPr>
            <a:r>
              <a:rPr lang="nl-NL" sz="11100" dirty="0" smtClean="0"/>
              <a:t>2007 (Nobelprijs)</a:t>
            </a:r>
          </a:p>
          <a:p>
            <a:pPr>
              <a:buFontTx/>
              <a:buChar char="-"/>
            </a:pPr>
            <a:r>
              <a:rPr lang="nl-NL" sz="11100" dirty="0" smtClean="0"/>
              <a:t>5 rapporten (1990, 1995, 2001, 2007 en 2013-2014 (5000 pp)</a:t>
            </a:r>
          </a:p>
          <a:p>
            <a:pPr>
              <a:buFontTx/>
              <a:buChar char="-"/>
            </a:pPr>
            <a:r>
              <a:rPr lang="nl-NL" sz="11100" dirty="0" smtClean="0"/>
              <a:t>Laatste rapport beleidsvisie Ned. (134 pp)</a:t>
            </a:r>
          </a:p>
          <a:p>
            <a:pPr>
              <a:buFontTx/>
              <a:buChar char="-"/>
            </a:pPr>
            <a:r>
              <a:rPr lang="nl-NL" sz="11100" dirty="0" smtClean="0"/>
              <a:t>Klimaattop Parijs 2015</a:t>
            </a:r>
          </a:p>
          <a:p>
            <a:pPr marL="0" indent="0">
              <a:buNone/>
            </a:pPr>
            <a:r>
              <a:rPr lang="nl-NL" sz="11100" dirty="0" smtClean="0"/>
              <a:t>        - Hoofdzaken </a:t>
            </a:r>
            <a:r>
              <a:rPr lang="nl-NL" sz="11100" dirty="0" err="1" smtClean="0"/>
              <a:t>Ned</a:t>
            </a:r>
            <a:r>
              <a:rPr lang="nl-NL" sz="11100" dirty="0" smtClean="0"/>
              <a:t>:</a:t>
            </a:r>
          </a:p>
          <a:p>
            <a:pPr marL="0" indent="0">
              <a:buNone/>
            </a:pPr>
            <a:r>
              <a:rPr lang="nl-NL" sz="11100" dirty="0" smtClean="0"/>
              <a:t>        - Feiten en </a:t>
            </a:r>
            <a:r>
              <a:rPr lang="nl-NL" sz="11100" dirty="0" err="1" smtClean="0"/>
              <a:t>wetensch</a:t>
            </a:r>
            <a:r>
              <a:rPr lang="nl-NL" sz="11100" dirty="0" smtClean="0"/>
              <a:t>. </a:t>
            </a:r>
            <a:r>
              <a:rPr lang="nl-NL" sz="11100" dirty="0" err="1"/>
              <a:t>o</a:t>
            </a:r>
            <a:r>
              <a:rPr lang="nl-NL" sz="11100" dirty="0" err="1" smtClean="0"/>
              <a:t>nderz</a:t>
            </a:r>
            <a:r>
              <a:rPr lang="nl-NL" sz="11100" dirty="0" smtClean="0"/>
              <a:t>. resultaten</a:t>
            </a:r>
          </a:p>
          <a:p>
            <a:pPr marL="0" indent="0">
              <a:buNone/>
            </a:pPr>
            <a:r>
              <a:rPr lang="nl-NL" sz="4500" dirty="0" smtClean="0"/>
              <a:t>- </a:t>
            </a:r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           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</a:t>
            </a:r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2389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3175"/>
            <a:ext cx="7067128" cy="833537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Klimaatverandering!!</a:t>
            </a:r>
            <a:endParaRPr lang="nl-NL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51520" y="650559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locatie Boxtel</a:t>
            </a:r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836712"/>
            <a:ext cx="6751662" cy="56210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- opwarming vanaf 1880-2015(NASA)</a:t>
            </a:r>
          </a:p>
          <a:p>
            <a:pPr marL="0" indent="0">
              <a:buNone/>
            </a:pPr>
            <a:r>
              <a:rPr lang="nl-NL" sz="2000" dirty="0" smtClean="0">
                <a:hlinkClick r:id="rId4"/>
              </a:rPr>
              <a:t>http</a:t>
            </a:r>
            <a:r>
              <a:rPr lang="nl-NL" sz="2000" dirty="0">
                <a:hlinkClick r:id="rId4"/>
              </a:rPr>
              <a:t>://</a:t>
            </a:r>
            <a:r>
              <a:rPr lang="nl-NL" sz="2000" dirty="0" smtClean="0">
                <a:hlinkClick r:id="rId4"/>
              </a:rPr>
              <a:t>data.giss.nasa.gov/gistemp/animations/5year_2y.mp4</a:t>
            </a:r>
            <a:endParaRPr lang="nl-NL" sz="2000" dirty="0" smtClean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- T verhoging wereldwijd o,8 gr. C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 sinds 1880.</a:t>
            </a:r>
            <a:endParaRPr lang="nl-NL" sz="3200" dirty="0"/>
          </a:p>
          <a:p>
            <a:pPr marL="0" indent="0">
              <a:buNone/>
            </a:pPr>
            <a:r>
              <a:rPr lang="nl-NL" sz="2000" dirty="0" smtClean="0"/>
              <a:t>   </a:t>
            </a:r>
          </a:p>
          <a:p>
            <a:pPr marL="0" indent="0">
              <a:buNone/>
            </a:pPr>
            <a:r>
              <a:rPr lang="nl-NL" sz="3200" dirty="0" smtClean="0"/>
              <a:t>- water stijgt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       - afgelopen eeuw 17 cm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       - komende eeuw 18-59 cm (IPPC)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       - NASA voorspelt tot 90 cm</a:t>
            </a:r>
          </a:p>
          <a:p>
            <a:pPr marL="0" indent="0">
              <a:buNone/>
            </a:pPr>
            <a:r>
              <a:rPr lang="nl-NL" sz="3200" dirty="0"/>
              <a:t>  </a:t>
            </a:r>
            <a:r>
              <a:rPr lang="nl-NL" sz="1900" dirty="0">
                <a:hlinkClick r:id="rId5"/>
              </a:rPr>
              <a:t>http://</a:t>
            </a:r>
            <a:r>
              <a:rPr lang="nl-NL" sz="1900" dirty="0" smtClean="0">
                <a:hlinkClick r:id="rId5"/>
              </a:rPr>
              <a:t>climate.nasa.gov/interactives/climate-time-machine</a:t>
            </a:r>
            <a:endParaRPr lang="nl-NL" sz="1900" dirty="0" smtClean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 smtClean="0"/>
              <a:t>  </a:t>
            </a:r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4860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3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Presentatie3</Template>
  <TotalTime>2393</TotalTime>
  <Words>485</Words>
  <Application>Microsoft Office PowerPoint</Application>
  <PresentationFormat>Diavoorstelling (4:3)</PresentationFormat>
  <Paragraphs>170</Paragraphs>
  <Slides>13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Presentatie3</vt:lpstr>
      <vt:lpstr>PowerPoint-presentatie</vt:lpstr>
      <vt:lpstr> Duurzaamheid in de CUMELA sector  Loonwerk Groen, Grond en Infra niveau 4    </vt:lpstr>
      <vt:lpstr>Algemene omschrijving van het begrip duurzaamheid</vt:lpstr>
      <vt:lpstr>          Kyoto verdrag</vt:lpstr>
      <vt:lpstr>                Kyoto</vt:lpstr>
      <vt:lpstr>                  Kyoto</vt:lpstr>
      <vt:lpstr>   Klimaatverdrag/Kyoto II</vt:lpstr>
      <vt:lpstr>             IPCC</vt:lpstr>
      <vt:lpstr>   Klimaatverandering!!</vt:lpstr>
      <vt:lpstr>   Klimaatverandering!!</vt:lpstr>
      <vt:lpstr>   Klimaattop en Nederland</vt:lpstr>
      <vt:lpstr>   Klimaattop en Nederland</vt:lpstr>
      <vt:lpstr>   CO2 footprint    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Hartelijk welkom bij de voorlichting van de afdeling techniek en mechanisatie</dc:title>
  <dc:creator>Kim</dc:creator>
  <cp:lastModifiedBy>Pieter Arends</cp:lastModifiedBy>
  <cp:revision>197</cp:revision>
  <cp:lastPrinted>2015-11-17T11:44:56Z</cp:lastPrinted>
  <dcterms:created xsi:type="dcterms:W3CDTF">2012-01-24T19:11:47Z</dcterms:created>
  <dcterms:modified xsi:type="dcterms:W3CDTF">2017-02-14T00:16:09Z</dcterms:modified>
</cp:coreProperties>
</file>